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52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447" r:id="rId17"/>
    <p:sldId id="446" r:id="rId18"/>
    <p:sldId id="431" r:id="rId19"/>
    <p:sldId id="432" r:id="rId20"/>
    <p:sldId id="433" r:id="rId21"/>
    <p:sldId id="434" r:id="rId22"/>
    <p:sldId id="435" r:id="rId23"/>
    <p:sldId id="436" r:id="rId24"/>
    <p:sldId id="437" r:id="rId25"/>
    <p:sldId id="438" r:id="rId26"/>
    <p:sldId id="439" r:id="rId27"/>
    <p:sldId id="440" r:id="rId28"/>
    <p:sldId id="441" r:id="rId29"/>
    <p:sldId id="442" r:id="rId30"/>
    <p:sldId id="443" r:id="rId31"/>
    <p:sldId id="444" r:id="rId32"/>
    <p:sldId id="445" r:id="rId33"/>
    <p:sldId id="312" r:id="rId34"/>
    <p:sldId id="430" r:id="rId35"/>
    <p:sldId id="429" r:id="rId36"/>
    <p:sldId id="295" r:id="rId37"/>
    <p:sldId id="296" r:id="rId38"/>
    <p:sldId id="448" r:id="rId39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926" autoAdjust="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FF829-0121-40C8-A01B-85F4C0C85829}" type="datetimeFigureOut">
              <a:rPr lang="zh-TW" altLang="en-US" smtClean="0"/>
              <a:pPr/>
              <a:t>2019/6/28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5F609-F31D-43BE-AE5C-24D7FF4615F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065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F3A76D-B715-4321-8CDD-789231793759}" type="slidenum">
              <a:rPr lang="en-US"/>
              <a:pPr/>
              <a:t>16</a:t>
            </a:fld>
            <a:endParaRPr lang="en-US"/>
          </a:p>
        </p:txBody>
      </p:sp>
      <p:sp>
        <p:nvSpPr>
          <p:cNvPr id="209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72573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846A7E-0647-455C-AEC7-46E964AC421D}" type="slidenum">
              <a:rPr lang="en-US"/>
              <a:pPr/>
              <a:t>17</a:t>
            </a:fld>
            <a:endParaRPr lang="en-US"/>
          </a:p>
        </p:txBody>
      </p:sp>
      <p:sp>
        <p:nvSpPr>
          <p:cNvPr id="207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058437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46CE99-2669-4A3D-A4E5-63B5A99BC4AB}" type="slidenum">
              <a:rPr lang="en-US"/>
              <a:pPr/>
              <a:t>35</a:t>
            </a:fld>
            <a:endParaRPr lang="en-US"/>
          </a:p>
        </p:txBody>
      </p:sp>
      <p:sp>
        <p:nvSpPr>
          <p:cNvPr id="171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844862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F50997-FCCD-453C-B1FD-243D45312852}" type="slidenum">
              <a:rPr lang="en-US"/>
              <a:pPr/>
              <a:t>36</a:t>
            </a:fld>
            <a:endParaRPr lang="en-US"/>
          </a:p>
        </p:txBody>
      </p:sp>
      <p:sp>
        <p:nvSpPr>
          <p:cNvPr id="172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144829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96D5D5-2DAF-4379-929C-DAB4FB7BAA96}" type="slidenum">
              <a:rPr lang="en-US"/>
              <a:pPr/>
              <a:t>37</a:t>
            </a:fld>
            <a:endParaRPr lang="en-US"/>
          </a:p>
        </p:txBody>
      </p:sp>
      <p:sp>
        <p:nvSpPr>
          <p:cNvPr id="173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786346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93159D-06E1-4FB2-9976-0297C411CA77}" type="slidenum">
              <a:rPr lang="en-US"/>
              <a:pPr/>
              <a:t>38</a:t>
            </a:fld>
            <a:endParaRPr lang="en-US"/>
          </a:p>
        </p:txBody>
      </p:sp>
      <p:sp>
        <p:nvSpPr>
          <p:cNvPr id="2529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29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700100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D2B06-653F-4018-8774-305D642BA8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3CF90-32E2-462A-81F7-C5562AA5AA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6782D-B18E-4201-B695-D1ACE3377BF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4E2DA-C42D-4712-B0D1-D6A954D200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BA207-9043-49DE-AE2F-19D84531360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607FB-8FC7-4099-977A-BAE529CB78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4C259-17EC-437F-98F2-4DFA2B9599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FD195-BFD9-4DAA-A092-34609887C5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B9030-7286-4585-A291-8BF4EB77B08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55B2C-C61F-4989-A7DA-29841A32E86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025C-CE41-47E6-A85F-A986431A046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604963"/>
            <a:ext cx="8228013" cy="452437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0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1E2FA389-BF0B-45FF-94DD-DDEE6135B3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57FC8958-0A65-4CAE-B1CB-F65336A93EA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ransition spd="med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23528" y="1772816"/>
            <a:ext cx="8101012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兒童</a:t>
            </a:r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常見情緒障礙</a:t>
            </a:r>
            <a:endParaRPr lang="zh-TW" altLang="en-US" sz="4000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251520" y="3356992"/>
            <a:ext cx="849788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TW" altLang="en-US" sz="2800" dirty="0">
                <a:ea typeface="標楷體" pitchFamily="65" charset="-120"/>
              </a:rPr>
              <a:t>精神科專科醫生丁錫全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TW" altLang="en-US" sz="2800" dirty="0">
                <a:ea typeface="標楷體" pitchFamily="65" charset="-120"/>
              </a:rPr>
              <a:t>香港中文大學醫學院榮譽臨床助理</a:t>
            </a:r>
            <a:r>
              <a:rPr lang="zh-TW" altLang="en-US" sz="2800" dirty="0" smtClean="0">
                <a:ea typeface="標楷體" pitchFamily="65" charset="-120"/>
              </a:rPr>
              <a:t>教授</a:t>
            </a:r>
            <a:endParaRPr lang="en-US" altLang="zh-TW" sz="2800" dirty="0" smtClean="0">
              <a:ea typeface="標楷體" pitchFamily="65" charset="-12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TW" altLang="en-US" sz="2800" dirty="0" smtClean="0">
                <a:ea typeface="標楷體" pitchFamily="65" charset="-120"/>
              </a:rPr>
              <a:t>香港教育大學榮譽講師</a:t>
            </a:r>
            <a:endParaRPr lang="en-US" altLang="zh-TW" sz="2800" dirty="0" smtClean="0">
              <a:ea typeface="標楷體" pitchFamily="65" charset="-12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TW" altLang="en-US" sz="2800" dirty="0" smtClean="0">
                <a:ea typeface="標楷體" pitchFamily="65" charset="-120"/>
              </a:rPr>
              <a:t>香港精神健康基金會副會長</a:t>
            </a:r>
            <a:endParaRPr lang="en-US" altLang="zh-TW" sz="2800" dirty="0" smtClean="0">
              <a:ea typeface="標楷體" pitchFamily="65" charset="-120"/>
            </a:endParaRPr>
          </a:p>
          <a:p>
            <a:pPr algn="ctr"/>
            <a:r>
              <a:rPr lang="zh-TW" altLang="en-US" sz="2800" dirty="0" smtClean="0">
                <a:ea typeface="標楷體" pitchFamily="65" charset="-120"/>
              </a:rPr>
              <a:t>中華基督教會全完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第一</a:t>
            </a:r>
            <a:r>
              <a:rPr lang="zh-TW" altLang="en-US" sz="2800" dirty="0" smtClean="0">
                <a:ea typeface="標楷體" pitchFamily="65" charset="-120"/>
              </a:rPr>
              <a:t>小學</a:t>
            </a:r>
            <a:endParaRPr lang="en-GB" altLang="zh-TW" sz="2800" dirty="0" smtClean="0"/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n-US" altLang="zh-TW" sz="2800" dirty="0">
              <a:ea typeface="標楷體" pitchFamily="65" charset="-12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altLang="zh-TW" sz="2800" dirty="0">
                <a:ea typeface="標楷體" pitchFamily="65" charset="-120"/>
              </a:rPr>
              <a:t>2019</a:t>
            </a:r>
            <a:r>
              <a:rPr lang="zh-TW" altLang="en-US" sz="2800" dirty="0" smtClean="0">
                <a:ea typeface="標楷體" pitchFamily="65" charset="-120"/>
              </a:rPr>
              <a:t>年</a:t>
            </a:r>
            <a:r>
              <a:rPr lang="en-US" altLang="zh-TW" sz="2800" dirty="0">
                <a:ea typeface="標楷體" pitchFamily="65" charset="-120"/>
              </a:rPr>
              <a:t>6</a:t>
            </a:r>
            <a:r>
              <a:rPr lang="zh-TW" altLang="en-US" sz="2800" dirty="0" smtClean="0">
                <a:ea typeface="標楷體" pitchFamily="65" charset="-120"/>
              </a:rPr>
              <a:t>月</a:t>
            </a:r>
            <a:r>
              <a:rPr lang="en-US" altLang="zh-TW" sz="2800" dirty="0" smtClean="0">
                <a:ea typeface="標楷體" pitchFamily="65" charset="-120"/>
              </a:rPr>
              <a:t>28</a:t>
            </a:r>
            <a:r>
              <a:rPr lang="zh-TW" altLang="en-US" sz="2800" dirty="0">
                <a:ea typeface="標楷體" pitchFamily="65" charset="-120"/>
              </a:rPr>
              <a:t>日</a:t>
            </a:r>
            <a:endParaRPr lang="zh-TW" altLang="en-US" sz="2800" dirty="0"/>
          </a:p>
        </p:txBody>
      </p:sp>
      <p:sp>
        <p:nvSpPr>
          <p:cNvPr id="5125" name="文字方塊 9"/>
          <p:cNvSpPr txBox="1">
            <a:spLocks noChangeArrowheads="1"/>
          </p:cNvSpPr>
          <p:nvPr/>
        </p:nvSpPr>
        <p:spPr bwMode="auto">
          <a:xfrm>
            <a:off x="3275856" y="5517232"/>
            <a:ext cx="2967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www.mentalhealth-pro.com</a:t>
            </a:r>
            <a:endParaRPr lang="zh-TW" altLang="en-U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父母對子女的祈望</a:t>
            </a:r>
            <a:endParaRPr lang="zh-TW" altLang="en-US">
              <a:ea typeface="標楷體" pitchFamily="65" charset="-120"/>
            </a:endParaRPr>
          </a:p>
        </p:txBody>
      </p:sp>
      <p:pic>
        <p:nvPicPr>
          <p:cNvPr id="36866" name="Picture 2" descr="幸福 - 幸福百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6"/>
            <a:ext cx="2857500" cy="1543051"/>
          </a:xfrm>
          <a:prstGeom prst="rect">
            <a:avLst/>
          </a:prstGeom>
          <a:noFill/>
        </p:spPr>
      </p:pic>
      <p:pic>
        <p:nvPicPr>
          <p:cNvPr id="36868" name="Picture 4" descr="突然，这家公司就成功了 - 肇凯博客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285860"/>
            <a:ext cx="2857500" cy="1885950"/>
          </a:xfrm>
          <a:prstGeom prst="rect">
            <a:avLst/>
          </a:prstGeom>
          <a:noFill/>
        </p:spPr>
      </p:pic>
      <p:pic>
        <p:nvPicPr>
          <p:cNvPr id="36870" name="Picture 6" descr="唯食無憂 - 饮与食之瘾 - 飲與食之癮 無食不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143248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>
                <a:ea typeface="標楷體" pitchFamily="65" charset="-120"/>
              </a:rPr>
              <a:t>父母教育子女的方法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提供最溫暖的家庭環境 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入讀最好的學校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用最好的方法教導</a:t>
            </a:r>
            <a:r>
              <a:rPr lang="zh-TW" altLang="en-GB"/>
              <a:t> </a:t>
            </a:r>
            <a:endParaRPr lang="zh-TW" altLang="en-US"/>
          </a:p>
        </p:txBody>
      </p:sp>
      <p:pic>
        <p:nvPicPr>
          <p:cNvPr id="35844" name="Picture 4" descr="Harrow International School, Hong Kong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4286256"/>
            <a:ext cx="3267992" cy="1628776"/>
          </a:xfrm>
          <a:prstGeom prst="rect">
            <a:avLst/>
          </a:prstGeom>
          <a:noFill/>
        </p:spPr>
      </p:pic>
      <p:pic>
        <p:nvPicPr>
          <p:cNvPr id="35846" name="Picture 6" descr="German Swiss International Scho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3786190"/>
            <a:ext cx="3178959" cy="2119307"/>
          </a:xfrm>
          <a:prstGeom prst="rect">
            <a:avLst/>
          </a:prstGeom>
          <a:noFill/>
        </p:spPr>
      </p:pic>
      <p:pic>
        <p:nvPicPr>
          <p:cNvPr id="35850" name="Picture 10" descr="瑪利諾修院學校（中學部） Maryknoll Convent School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214422"/>
            <a:ext cx="2786082" cy="243444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父母管教影響的因素</a:t>
            </a:r>
            <a:r>
              <a:rPr lang="zh-TW" altLang="en-GB"/>
              <a:t> </a:t>
            </a:r>
            <a:r>
              <a:rPr lang="en-GB" altLang="zh-TW"/>
              <a:t>1</a:t>
            </a:r>
            <a:endParaRPr lang="en-US" altLang="zh-TW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童年經歷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  <a:p>
            <a:pPr marL="990600" lvl="1" indent="-533400" eaLnBrk="1" hangingPunct="1">
              <a:buFontTx/>
              <a:buChar char="•"/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父母對子女的管敎方式，最受自己的父母影響。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教育水平</a:t>
            </a:r>
          </a:p>
          <a:p>
            <a:pPr marL="990600" lvl="1" indent="-533400" eaLnBrk="1" hangingPunct="1">
              <a:buFontTx/>
              <a:buChar char="•"/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網上資訊發達，教育由背誦演變成資料收集、整理和運用為主，將來的考試可能容許學生使用電子手帳和互聯網。父母很難成為子女心中所崇拜的偶像，與子女溝通也需要一定的教育水平。 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父母管教影響的因素</a:t>
            </a:r>
            <a:r>
              <a:rPr lang="zh-TW" altLang="en-GB"/>
              <a:t> </a:t>
            </a:r>
            <a:r>
              <a:rPr lang="en-GB" altLang="zh-TW"/>
              <a:t>2</a:t>
            </a:r>
            <a:endParaRPr lang="en-US" altLang="zh-TW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價值取向</a:t>
            </a:r>
          </a:p>
          <a:p>
            <a:pPr lvl="1" eaLnBrk="1" hangingPunct="1"/>
            <a:r>
              <a:rPr lang="zh-TW" altLang="en-GB">
                <a:ea typeface="標楷體" pitchFamily="65" charset="-120"/>
              </a:rPr>
              <a:t>樂觀的父母，對子女有信心，放心讓他們決定自己的前途。相反，悲觀的父母對現實世界有戒心，擔心子女受騙，對他們採取保護的態度。</a:t>
            </a:r>
          </a:p>
          <a:p>
            <a:pPr eaLnBrk="1" hangingPunct="1"/>
            <a:r>
              <a:rPr lang="zh-TW" altLang="en-GB">
                <a:ea typeface="標楷體" pitchFamily="65" charset="-120"/>
              </a:rPr>
              <a:t>情緒和夫婦關係</a:t>
            </a:r>
          </a:p>
          <a:p>
            <a:pPr eaLnBrk="1" hangingPunct="1"/>
            <a:r>
              <a:rPr lang="zh-TW" altLang="en-GB">
                <a:ea typeface="標楷體" pitchFamily="65" charset="-120"/>
              </a:rPr>
              <a:t>對子女的期望</a:t>
            </a:r>
            <a:r>
              <a:rPr lang="zh-TW" altLang="en-GB"/>
              <a:t> </a:t>
            </a:r>
            <a:endParaRPr lang="zh-TW" alt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子女的性別影響父母的管教方式</a:t>
            </a:r>
            <a:r>
              <a:rPr lang="zh-TW" altLang="en-GB"/>
              <a:t> </a:t>
            </a:r>
            <a:endParaRPr lang="zh-TW" alt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GB" dirty="0">
                <a:latin typeface="標楷體" pitchFamily="65" charset="-120"/>
                <a:ea typeface="標楷體" pitchFamily="65" charset="-120"/>
              </a:rPr>
              <a:t>男孩子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lvl="1" eaLnBrk="1" hangingPunct="1"/>
            <a:r>
              <a:rPr lang="zh-TW" altLang="en-GB" dirty="0">
                <a:latin typeface="標楷體" pitchFamily="65" charset="-120"/>
                <a:ea typeface="標楷體" pitchFamily="65" charset="-120"/>
              </a:rPr>
              <a:t>男子氣概、流血不流淚，父母對男孩子比較嚴格，希望長大後出人頭地，也讓他們經歷考驗，學習獨立自主。 </a:t>
            </a:r>
          </a:p>
          <a:p>
            <a:pPr eaLnBrk="1" hangingPunct="1"/>
            <a:r>
              <a:rPr lang="zh-TW" altLang="en-GB" dirty="0">
                <a:latin typeface="標楷體" pitchFamily="65" charset="-120"/>
                <a:ea typeface="標楷體" pitchFamily="65" charset="-120"/>
              </a:rPr>
              <a:t>女孩子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lvl="1" eaLnBrk="1" hangingPunct="1"/>
            <a:r>
              <a:rPr lang="zh-TW" altLang="en-GB" dirty="0">
                <a:latin typeface="標楷體" pitchFamily="65" charset="-120"/>
                <a:ea typeface="標楷體" pitchFamily="65" charset="-120"/>
              </a:rPr>
              <a:t>溫柔良善，循規蹈矩、溫文有禮。父母只祈望日後嫁得如意郎君，只需要相夫教子便終其一生。 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GB" sz="4000" dirty="0">
                <a:ea typeface="標楷體" pitchFamily="65" charset="-120"/>
              </a:rPr>
              <a:t>子女的性情</a:t>
            </a:r>
            <a:r>
              <a:rPr lang="en-GB" altLang="zh-TW" sz="4000" dirty="0"/>
              <a:t>(Temperament)</a:t>
            </a:r>
            <a:br>
              <a:rPr lang="en-GB" altLang="zh-TW" sz="4000" dirty="0"/>
            </a:br>
            <a:r>
              <a:rPr lang="zh-TW" altLang="en-GB" sz="4000" dirty="0">
                <a:ea typeface="標楷體" pitchFamily="65" charset="-120"/>
              </a:rPr>
              <a:t>也影響父母的管教方式</a:t>
            </a:r>
            <a:r>
              <a:rPr lang="en-US" altLang="zh-TW" sz="4000" dirty="0">
                <a:ea typeface="標楷體" pitchFamily="65" charset="-120"/>
              </a:rPr>
              <a:t/>
            </a:r>
            <a:br>
              <a:rPr lang="en-US" altLang="zh-TW" sz="4000" dirty="0">
                <a:ea typeface="標楷體" pitchFamily="65" charset="-120"/>
              </a:rPr>
            </a:br>
            <a:r>
              <a:rPr lang="en-US" altLang="zh-TW" sz="4000" dirty="0">
                <a:ea typeface="標楷體" pitchFamily="65" charset="-120"/>
              </a:rPr>
              <a:t>Chess &amp; Thomas (2009)</a:t>
            </a:r>
            <a:endParaRPr lang="zh-TW" altLang="en-US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2334580"/>
            <a:ext cx="8229600" cy="218884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zh-TW" altLang="en-GB" dirty="0">
                <a:ea typeface="標楷體" pitchFamily="65" charset="-120"/>
              </a:rPr>
              <a:t>隨和性情</a:t>
            </a:r>
            <a:r>
              <a:rPr lang="en-GB" altLang="zh-TW" dirty="0"/>
              <a:t>(Easy Temperament) </a:t>
            </a:r>
            <a:r>
              <a:rPr lang="en-US" altLang="zh-TW" dirty="0"/>
              <a:t>(25%)</a:t>
            </a:r>
            <a:r>
              <a:rPr lang="en-GB" altLang="zh-TW" dirty="0"/>
              <a:t> 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zh-TW" altLang="en-GB" dirty="0">
                <a:ea typeface="標楷體" pitchFamily="65" charset="-120"/>
              </a:rPr>
              <a:t>慢熱性情</a:t>
            </a:r>
            <a:r>
              <a:rPr lang="en-GB" altLang="zh-TW" dirty="0"/>
              <a:t>(Slow to Warm up) </a:t>
            </a:r>
            <a:r>
              <a:rPr lang="en-US" altLang="zh-TW" dirty="0"/>
              <a:t>(65%)</a:t>
            </a:r>
            <a:endParaRPr lang="en-GB" altLang="zh-TW" dirty="0"/>
          </a:p>
          <a:p>
            <a:pPr marL="609600" indent="-609600" eaLnBrk="1" hangingPunct="1">
              <a:buFontTx/>
              <a:buAutoNum type="arabicPeriod"/>
            </a:pPr>
            <a:r>
              <a:rPr lang="zh-TW" altLang="en-GB" dirty="0">
                <a:ea typeface="標楷體" pitchFamily="65" charset="-120"/>
              </a:rPr>
              <a:t>執拗性情</a:t>
            </a:r>
            <a:r>
              <a:rPr lang="en-GB" altLang="zh-TW" dirty="0"/>
              <a:t>(Difficult Temperament) </a:t>
            </a:r>
            <a:r>
              <a:rPr lang="en-US" altLang="zh-TW" dirty="0"/>
              <a:t>(10%)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隨和性情</a:t>
            </a:r>
            <a:endParaRPr lang="zh-TW" altLang="en-US">
              <a:ea typeface="標楷體" pitchFamily="65" charset="-12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他們自小容易教導，服從性強、情緒穩定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優柔寡斷、不善交際、主動性低、依賴心重 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父母管教時並不適宜過份保護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讓他們慢慢學習自主和主動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過多的壓力會迫使他們退縮和逃避，日後容易有焦慮情緒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GB">
                <a:latin typeface="標楷體" pitchFamily="65" charset="-120"/>
                <a:ea typeface="標楷體" pitchFamily="65" charset="-120"/>
              </a:rPr>
              <a:t>情緒不容易表達出來，也害怕改善習慣遇上突如其來的壓力，反應往往難以估計！ 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慢熱性情</a:t>
            </a:r>
            <a:endParaRPr lang="zh-TW" altLang="en-US">
              <a:ea typeface="標楷體" pitchFamily="65" charset="-12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大多數的小孩子都是慢熱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可塑性比較高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只要有耐性，也十分容易教導 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執拗性情</a:t>
            </a:r>
            <a:r>
              <a:rPr lang="zh-TW" altLang="en-GB"/>
              <a:t> </a:t>
            </a:r>
            <a:endParaRPr lang="zh-TW" alt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孩子有主見、積極、進取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好爭辯、不服輸、記仇，最令父母和老師頭痛 </a:t>
            </a:r>
            <a:r>
              <a:rPr lang="en-GB" altLang="zh-TW">
                <a:latin typeface="標楷體" pitchFamily="65" charset="-120"/>
                <a:ea typeface="標楷體" pitchFamily="65" charset="-120"/>
              </a:rPr>
              <a:t>!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父母管教的方法要一致，讓他們明白要求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也要靈活運用</a:t>
            </a:r>
            <a:r>
              <a:rPr lang="zh-TW" altLang="en-GB" sz="5400">
                <a:latin typeface="標楷體" pitchFamily="65" charset="-120"/>
                <a:ea typeface="標楷體" pitchFamily="65" charset="-120"/>
              </a:rPr>
              <a:t>賞善罰惡</a:t>
            </a:r>
            <a:endParaRPr lang="zh-TW" altLang="en-US" sz="540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父母管教方式最主要分為四大類</a:t>
            </a:r>
            <a:r>
              <a:rPr lang="zh-TW" altLang="en-GB"/>
              <a:t> </a:t>
            </a:r>
            <a:endParaRPr lang="zh-TW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zh-TW" altLang="en-GB">
                <a:ea typeface="標楷體" pitchFamily="65" charset="-120"/>
              </a:rPr>
              <a:t>獨裁父母</a:t>
            </a:r>
            <a:r>
              <a:rPr lang="en-GB" altLang="zh-TW"/>
              <a:t>(Authoritarian Parent)</a:t>
            </a:r>
            <a:endParaRPr lang="zh-TW" altLang="en-GB"/>
          </a:p>
          <a:p>
            <a:pPr marL="609600" indent="-609600" eaLnBrk="1" hangingPunct="1">
              <a:buFontTx/>
              <a:buAutoNum type="arabicPeriod"/>
            </a:pPr>
            <a:r>
              <a:rPr lang="zh-TW" altLang="en-GB">
                <a:ea typeface="標楷體" pitchFamily="65" charset="-120"/>
              </a:rPr>
              <a:t>溺愛父母</a:t>
            </a:r>
            <a:r>
              <a:rPr lang="en-GB" altLang="zh-TW"/>
              <a:t>(Indulgent Parent)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zh-TW" altLang="en-GB">
                <a:ea typeface="標楷體" pitchFamily="65" charset="-120"/>
              </a:rPr>
              <a:t>不理睬父母</a:t>
            </a:r>
            <a:r>
              <a:rPr lang="en-GB" altLang="zh-TW"/>
              <a:t>(Uninvolved Parent)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zh-TW" altLang="en-GB">
                <a:ea typeface="標楷體" pitchFamily="65" charset="-120"/>
              </a:rPr>
              <a:t>權威父母</a:t>
            </a:r>
            <a:r>
              <a:rPr lang="en-GB" altLang="zh-TW"/>
              <a:t>(Authoritative Parent)</a:t>
            </a:r>
          </a:p>
          <a:p>
            <a:pPr marL="609600" indent="-609600" eaLnBrk="1" hangingPunct="1">
              <a:buFontTx/>
              <a:buAutoNum type="arabicPeriod"/>
            </a:pPr>
            <a:endParaRPr lang="en-US" altLang="zh-TW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獨裁父母</a:t>
            </a:r>
            <a:r>
              <a:rPr lang="en-GB" altLang="zh-TW"/>
              <a:t>(Authoritarian Parent) </a:t>
            </a:r>
            <a:endParaRPr lang="en-US" altLang="zh-TW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父母專橫不講理，要求子女絕對服從，不會容許子女行差踏錯，嚴懲一切越軌行為 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子女長大後缺乏自信心，日後可能會反叛，情緒比較暴躁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學業成績比較優越</a:t>
            </a:r>
            <a:r>
              <a:rPr lang="zh-TW" altLang="en-GB"/>
              <a:t> </a:t>
            </a:r>
            <a:endParaRPr lang="en-US" altLang="zh-TW"/>
          </a:p>
          <a:p>
            <a:pPr eaLnBrk="1" hangingPunct="1"/>
            <a:r>
              <a:rPr lang="en-US" altLang="zh-TW"/>
              <a:t>High Control</a:t>
            </a:r>
          </a:p>
          <a:p>
            <a:pPr eaLnBrk="1" hangingPunct="1"/>
            <a:r>
              <a:rPr lang="en-US" altLang="zh-TW"/>
              <a:t>Low Responsiveness</a:t>
            </a:r>
            <a:endParaRPr lang="zh-TW" altLang="en-GB"/>
          </a:p>
          <a:p>
            <a:pPr eaLnBrk="1" hangingPunct="1"/>
            <a:endParaRPr lang="en-US" altLang="zh-TW"/>
          </a:p>
        </p:txBody>
      </p:sp>
      <p:pic>
        <p:nvPicPr>
          <p:cNvPr id="16388" name="Picture 5" descr="http://ts1.mm.bing.net/images/thumbnail.aspx?q=1466568292000&amp;id=09ab95c073d526490d6e5eeb413d58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75" y="3357563"/>
            <a:ext cx="22193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溺愛父母</a:t>
            </a:r>
            <a:r>
              <a:rPr lang="en-GB" altLang="zh-TW"/>
              <a:t>(Indulgent Parent)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管敎傾向遷就子女的喜好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保護他們免受傷害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長大後很難相處、行為問題多多、不懂得處理危機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學業成績也不理想</a:t>
            </a:r>
            <a:r>
              <a:rPr lang="en-GB" altLang="zh-TW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GB">
                <a:latin typeface="標楷體" pitchFamily="65" charset="-120"/>
                <a:ea typeface="標楷體" pitchFamily="65" charset="-120"/>
              </a:rPr>
              <a:t>聰明者例外</a:t>
            </a:r>
            <a:r>
              <a:rPr lang="en-GB" altLang="zh-TW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自尊心強、心境開朗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/>
              <a:t>Low Control</a:t>
            </a:r>
          </a:p>
          <a:p>
            <a:pPr eaLnBrk="1" hangingPunct="1"/>
            <a:r>
              <a:rPr lang="en-US" altLang="zh-TW"/>
              <a:t>High Responsiveness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7412" name="Picture 5" descr="http://ts4.mm.bing.net/images/thumbnail.aspx?q=1337756954375&amp;id=b09d6e0aa2bf800b80e74771ae352de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3571875"/>
            <a:ext cx="20097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不理睬父母</a:t>
            </a:r>
            <a:r>
              <a:rPr lang="en-GB" altLang="zh-TW"/>
              <a:t>(Uninvolved Parent) </a:t>
            </a:r>
            <a:endParaRPr lang="en-US" altLang="zh-TW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不理會子女的需要 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漠不關心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長大後最多問題 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成績不會理想、情緒不穩定 </a:t>
            </a:r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自信心低、容易誤入歧途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/>
              <a:t>Low Control</a:t>
            </a:r>
          </a:p>
          <a:p>
            <a:pPr eaLnBrk="1" hangingPunct="1"/>
            <a:r>
              <a:rPr lang="en-US" altLang="zh-TW"/>
              <a:t>Low Responsiveness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8436" name="Picture 5" descr="http://ts2.mm.bing.net/images/thumbnail.aspx?q=1341859507553&amp;id=a7ebf4535e2d141242195a10afaad8a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13" y="3143250"/>
            <a:ext cx="18954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GB">
                <a:ea typeface="標楷體" pitchFamily="65" charset="-120"/>
              </a:rPr>
              <a:t>權威父母</a:t>
            </a:r>
            <a:r>
              <a:rPr lang="en-GB" altLang="zh-TW"/>
              <a:t>(Authoritative Parent) </a:t>
            </a:r>
            <a:endParaRPr lang="en-US" altLang="zh-TW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GB" sz="2800">
                <a:latin typeface="標楷體" pitchFamily="65" charset="-120"/>
                <a:ea typeface="標楷體" pitchFamily="65" charset="-120"/>
              </a:rPr>
              <a:t>只會清楚說明對子女要求 </a:t>
            </a:r>
          </a:p>
          <a:p>
            <a:pPr eaLnBrk="1" hangingPunct="1"/>
            <a:r>
              <a:rPr lang="zh-TW" altLang="en-GB" sz="2800">
                <a:latin typeface="標楷體" pitchFamily="65" charset="-120"/>
                <a:ea typeface="標楷體" pitchFamily="65" charset="-120"/>
              </a:rPr>
              <a:t>管敎方法是從旁協助而不會著重懲罰 </a:t>
            </a:r>
          </a:p>
          <a:p>
            <a:pPr eaLnBrk="1" hangingPunct="1"/>
            <a:r>
              <a:rPr lang="zh-TW" altLang="en-GB" sz="2800">
                <a:latin typeface="標楷體" pitchFamily="65" charset="-120"/>
                <a:ea typeface="標楷體" pitchFamily="65" charset="-120"/>
              </a:rPr>
              <a:t>父母並不會把自己的意見強加於子女 </a:t>
            </a:r>
          </a:p>
          <a:p>
            <a:pPr eaLnBrk="1" hangingPunct="1"/>
            <a:r>
              <a:rPr lang="zh-TW" altLang="en-GB" sz="2800">
                <a:latin typeface="標楷體" pitchFamily="65" charset="-120"/>
                <a:ea typeface="標楷體" pitchFamily="65" charset="-120"/>
              </a:rPr>
              <a:t>子女的意見也得到尊重 </a:t>
            </a:r>
          </a:p>
          <a:p>
            <a:pPr eaLnBrk="1" hangingPunct="1"/>
            <a:r>
              <a:rPr lang="zh-TW" altLang="en-GB" sz="2800">
                <a:latin typeface="標楷體" pitchFamily="65" charset="-120"/>
                <a:ea typeface="標楷體" pitchFamily="65" charset="-120"/>
              </a:rPr>
              <a:t>父母注重培養子女的責任感、合作性和自控能力 </a:t>
            </a:r>
          </a:p>
          <a:p>
            <a:pPr eaLnBrk="1" hangingPunct="1"/>
            <a:r>
              <a:rPr lang="zh-TW" altLang="en-GB" sz="2800">
                <a:latin typeface="標楷體" pitchFamily="65" charset="-120"/>
                <a:ea typeface="標楷體" pitchFamily="65" charset="-120"/>
              </a:rPr>
              <a:t>子女長大後比較有自信心、主動性和積極性 </a:t>
            </a:r>
          </a:p>
          <a:p>
            <a:pPr eaLnBrk="1" hangingPunct="1"/>
            <a:r>
              <a:rPr lang="zh-TW" altLang="en-GB" sz="2800">
                <a:latin typeface="標楷體" pitchFamily="65" charset="-120"/>
                <a:ea typeface="標楷體" pitchFamily="65" charset="-120"/>
              </a:rPr>
              <a:t>學業成績比較好但不優異</a:t>
            </a:r>
            <a:endParaRPr lang="en-US" altLang="zh-TW" sz="280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sz="2800"/>
              <a:t>High Control</a:t>
            </a:r>
          </a:p>
          <a:p>
            <a:pPr eaLnBrk="1" hangingPunct="1"/>
            <a:r>
              <a:rPr lang="en-US" altLang="zh-TW" sz="2800"/>
              <a:t>High Responsiveness</a:t>
            </a:r>
            <a:r>
              <a:rPr lang="zh-TW" altLang="en-GB" sz="2800">
                <a:latin typeface="標楷體" pitchFamily="65" charset="-120"/>
                <a:ea typeface="標楷體" pitchFamily="65" charset="-120"/>
              </a:rPr>
              <a:t> </a:t>
            </a:r>
            <a:endParaRPr lang="zh-TW" altLang="en-US" sz="28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9460" name="Picture 5" descr="http://ts3.mm.bing.net/images/thumbnail.aspx?q=1448554214470&amp;id=2658a8cc87b7cae0ec2bf7977d02eb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643438"/>
            <a:ext cx="26574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zh-TW" sz="4000"/>
              <a:t>Survey on Anxiety in HK</a:t>
            </a:r>
            <a:br>
              <a:rPr lang="zh-TW" sz="4000"/>
            </a:br>
            <a:r>
              <a:rPr lang="zh-TW" sz="4000"/>
              <a:t>(HK Mood Disorder Center)</a:t>
            </a:r>
          </a:p>
        </p:txBody>
      </p:sp>
      <p:graphicFrame>
        <p:nvGraphicFramePr>
          <p:cNvPr id="88066" name="Group 2"/>
          <p:cNvGraphicFramePr>
            <a:graphicFrameLocks noGrp="1"/>
          </p:cNvGraphicFramePr>
          <p:nvPr/>
        </p:nvGraphicFramePr>
        <p:xfrm>
          <a:off x="1547813" y="1608138"/>
          <a:ext cx="7418387" cy="4048126"/>
        </p:xfrm>
        <a:graphic>
          <a:graphicData uri="http://schemas.openxmlformats.org/drawingml/2006/table">
            <a:tbl>
              <a:tblPr/>
              <a:tblGrid>
                <a:gridCol w="3711575"/>
                <a:gridCol w="3706812"/>
              </a:tblGrid>
              <a:tr h="7461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Generalized Anxiety Disorder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zh-HK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經常焦慮症</a:t>
                      </a:r>
                    </a:p>
                  </a:txBody>
                  <a:tcPr marT="63360" horzOverflow="overflow">
                    <a:lnL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5%</a:t>
                      </a:r>
                    </a:p>
                  </a:txBody>
                  <a:tcPr marT="6336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Panic Disorder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zh-HK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驚恐症</a:t>
                      </a:r>
                    </a:p>
                  </a:txBody>
                  <a:tcPr marT="63360" horzOverflow="overflow">
                    <a:lnL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3.5%</a:t>
                      </a:r>
                    </a:p>
                  </a:txBody>
                  <a:tcPr marT="6336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Depressive Disorder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zh-HK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抑鬱症</a:t>
                      </a:r>
                    </a:p>
                  </a:txBody>
                  <a:tcPr marT="63360" horzOverflow="overflow">
                    <a:lnL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8%</a:t>
                      </a:r>
                    </a:p>
                  </a:txBody>
                  <a:tcPr marT="6336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Co-morbidity (Among those suffering from GAD)</a:t>
                      </a:r>
                    </a:p>
                  </a:txBody>
                  <a:tcPr marT="63360" horzOverflow="overflow">
                    <a:lnL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With depressive disorder</a:t>
                      </a:r>
                    </a:p>
                  </a:txBody>
                  <a:tcPr marT="63360" horzOverflow="overflow">
                    <a:lnL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39%</a:t>
                      </a:r>
                    </a:p>
                  </a:txBody>
                  <a:tcPr marT="6336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With Panic disorder</a:t>
                      </a:r>
                    </a:p>
                  </a:txBody>
                  <a:tcPr marT="63360" horzOverflow="overflow">
                    <a:lnL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42%</a:t>
                      </a:r>
                    </a:p>
                  </a:txBody>
                  <a:tcPr marT="6336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8109" name="Picture 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6318250"/>
            <a:ext cx="2627312" cy="539750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64163" cy="3878263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9550" y="0"/>
            <a:ext cx="3854450" cy="3860800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60800"/>
            <a:ext cx="4284663" cy="2994025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638" y="3860800"/>
            <a:ext cx="4932362" cy="2968625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</p:pic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971550" y="0"/>
            <a:ext cx="647700" cy="620713"/>
          </a:xfrm>
          <a:prstGeom prst="rect">
            <a:avLst/>
          </a:prstGeom>
          <a:solidFill>
            <a:srgbClr val="FFFFFF"/>
          </a:solidFill>
          <a:ln w="9360" cap="flat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5651500" y="0"/>
            <a:ext cx="504825" cy="476250"/>
          </a:xfrm>
          <a:prstGeom prst="rect">
            <a:avLst/>
          </a:prstGeom>
          <a:solidFill>
            <a:srgbClr val="FFFFFF"/>
          </a:solidFill>
          <a:ln w="9360" cap="flat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684213" y="4076700"/>
            <a:ext cx="574675" cy="360363"/>
          </a:xfrm>
          <a:prstGeom prst="rect">
            <a:avLst/>
          </a:prstGeom>
          <a:solidFill>
            <a:srgbClr val="FFFFFF"/>
          </a:solidFill>
          <a:ln w="9360" cap="flat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4716463" y="3933825"/>
            <a:ext cx="576262" cy="431800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4716463" y="3933825"/>
            <a:ext cx="576262" cy="431800"/>
          </a:xfrm>
          <a:prstGeom prst="rect">
            <a:avLst/>
          </a:prstGeom>
          <a:solidFill>
            <a:srgbClr val="FFFFFF"/>
          </a:solidFill>
          <a:ln w="9360" cap="flat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兒童常見的壓力</a:t>
            </a:r>
          </a:p>
        </p:txBody>
      </p:sp>
      <p:pic>
        <p:nvPicPr>
          <p:cNvPr id="23556" name="Picture 4" descr="http://www.hket.com/store/IMAGE/HKET/2013/201308/20130830/HKET20130830LB01AT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707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static.apple.nextmedia.com/images/apple-photos/640pix/20060103/Article_news/newx14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static.apple.nextmedia.com/images/apple-photos/apple/20061122/large/A18_01_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1.bp.blogspot.com/-qg-ohQa5IKM/UgslYBKfgiI/AAAAAAAAEGs/B3HEfyGKmis/s1600/%E6%83%85%E7%B7%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如何處理壓力</a:t>
            </a:r>
          </a:p>
        </p:txBody>
      </p:sp>
      <p:pic>
        <p:nvPicPr>
          <p:cNvPr id="69634" name="Picture 2" descr="處理壓力的圖片搜尋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428736"/>
            <a:ext cx="9144000" cy="54292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面對問題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參與群體活動打開隔膜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接受別人的意見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自我肯定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與父母和長輩溝通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處理問題帶來的情緒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透過行動處理和壓力有關的負面情緒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接受不能夠改變的事實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尋求專業人士幫助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改變負面思維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鑽牛角尖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2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非黑即白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3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我被老師批評，一定是最差的學生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2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大禍臨頭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3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明天是家長日，我一定被駡得狗血淋頭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2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咎由自取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3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今次校隊入不了決賽，都是我無用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2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墨守成規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3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身為子女，一定要光宗耀祖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客觀及正面的思維模式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404282"/>
              </p:ext>
            </p:extLst>
          </p:nvPr>
        </p:nvGraphicFramePr>
        <p:xfrm>
          <a:off x="457200" y="1600200"/>
          <a:ext cx="82296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事件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情緒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即時想法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理性想法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父母為了我的成績吵架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內疚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(80%</a:t>
                      </a:r>
                    </a:p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憂愁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(90%)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他們吵架因為我做得不好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他們吵架是價值觀有分歧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參加課外活動遲了回家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擔心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(90%)</a:t>
                      </a:r>
                    </a:p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憂愁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(80%)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父母一定生氣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向父母解釋清楚，他們會原諒我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鬆弛練習</a:t>
            </a:r>
            <a:r>
              <a:rPr lang="en-US" altLang="zh-TW" b="1" dirty="0"/>
              <a:t>1</a:t>
            </a:r>
            <a:endParaRPr lang="zh-TW" altLang="en-US" b="1" dirty="0"/>
          </a:p>
        </p:txBody>
      </p:sp>
      <p:pic>
        <p:nvPicPr>
          <p:cNvPr id="70658" name="Picture 2" descr="http://justone.richmond.org.hk/wp-content/themes/richmond/img/step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61"/>
            <a:ext cx="3857620" cy="5572140"/>
          </a:xfrm>
          <a:prstGeom prst="rect">
            <a:avLst/>
          </a:prstGeom>
          <a:noFill/>
        </p:spPr>
      </p:pic>
      <p:pic>
        <p:nvPicPr>
          <p:cNvPr id="70660" name="Picture 4" descr="http://justone.richmond.org.hk/wp-content/themes/richmond/img/step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1285860"/>
            <a:ext cx="5510205" cy="55721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鬆弛練習</a:t>
            </a:r>
            <a:r>
              <a:rPr lang="en-US" altLang="zh-TW" b="1" dirty="0"/>
              <a:t>2</a:t>
            </a:r>
            <a:endParaRPr lang="zh-TW" altLang="en-US" b="1" dirty="0"/>
          </a:p>
        </p:txBody>
      </p:sp>
      <p:pic>
        <p:nvPicPr>
          <p:cNvPr id="75778" name="Picture 2" descr="http://justone.richmond.org.hk/wp-content/themes/richmond/img/step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3039"/>
            <a:ext cx="4572000" cy="5644961"/>
          </a:xfrm>
          <a:prstGeom prst="rect">
            <a:avLst/>
          </a:prstGeom>
          <a:noFill/>
        </p:spPr>
      </p:pic>
      <p:pic>
        <p:nvPicPr>
          <p:cNvPr id="75780" name="Picture 4" descr="http://justone.richmond.org.hk/wp-content/themes/richmond/img/step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86430"/>
            <a:ext cx="4572000" cy="567156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笑的力量</a:t>
            </a:r>
          </a:p>
        </p:txBody>
      </p:sp>
      <p:sp>
        <p:nvSpPr>
          <p:cNvPr id="76802" name="AutoShape 2" descr="笑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6804" name="AutoShape 4" descr="笑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76806" name="Picture 6" descr="笑的圖片搜尋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357298"/>
            <a:ext cx="4857750" cy="3228975"/>
          </a:xfrm>
          <a:prstGeom prst="rect">
            <a:avLst/>
          </a:prstGeom>
          <a:noFill/>
        </p:spPr>
      </p:pic>
      <p:pic>
        <p:nvPicPr>
          <p:cNvPr id="76808" name="Picture 8" descr="笑的圖片搜尋結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285992"/>
            <a:ext cx="2343150" cy="1952625"/>
          </a:xfrm>
          <a:prstGeom prst="rect">
            <a:avLst/>
          </a:prstGeom>
          <a:noFill/>
        </p:spPr>
      </p:pic>
      <p:pic>
        <p:nvPicPr>
          <p:cNvPr id="76810" name="Picture 10" descr="笑的圖片搜尋結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2285992"/>
            <a:ext cx="2857500" cy="1600200"/>
          </a:xfrm>
          <a:prstGeom prst="rect">
            <a:avLst/>
          </a:prstGeom>
          <a:noFill/>
        </p:spPr>
      </p:pic>
      <p:pic>
        <p:nvPicPr>
          <p:cNvPr id="76812" name="Picture 12" descr="笑的圖片搜尋結果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4357694"/>
            <a:ext cx="2619375" cy="1743076"/>
          </a:xfrm>
          <a:prstGeom prst="rect">
            <a:avLst/>
          </a:prstGeom>
          <a:noFill/>
        </p:spPr>
      </p:pic>
      <p:pic>
        <p:nvPicPr>
          <p:cNvPr id="76814" name="Picture 14" descr="笑的圖片搜尋結果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86525" y="4286256"/>
            <a:ext cx="2657475" cy="17240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愛的語言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  Five Language of Love</a:t>
            </a:r>
            <a:br>
              <a:rPr lang="en-US" altLang="zh-TW" dirty="0"/>
            </a:br>
            <a:r>
              <a:rPr lang="en-US" altLang="zh-TW" sz="2800" dirty="0"/>
              <a:t>(Gary Chapman)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3424" y="1628800"/>
            <a:ext cx="8496944" cy="4525963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肯定的言詞</a:t>
            </a:r>
            <a:r>
              <a:rPr 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dirty="0"/>
              <a:t>(Words of affirmation) </a:t>
            </a:r>
            <a:endParaRPr lang="zh-TW" altLang="en-US" dirty="0"/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人人都喜歡被讚賞和被肯定</a:t>
            </a:r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可以多留意對方的優點，不要吝嗇肯定他的優點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有質素的相處時間</a:t>
            </a:r>
            <a:r>
              <a:rPr lang="en-US" dirty="0"/>
              <a:t> (Quality time)</a:t>
            </a:r>
            <a:endParaRPr lang="zh-TW" altLang="en-US" dirty="0"/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有質素的相處時間，指的是有交流的相處，將注意力都放在對方身上，並非指同在一個地方而各自低頭用手提電話</a:t>
            </a:r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有交流的相處，你可以透過傾談得知對方的情緒，可以及時察覺對方的情緒問題</a:t>
            </a:r>
          </a:p>
          <a:p>
            <a:pPr marL="514350" indent="-514350">
              <a:buFont typeface="+mj-lt"/>
              <a:buAutoNum type="arabicPeriod"/>
            </a:pPr>
            <a:endParaRPr lang="zh-TW" altLang="en-U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愛的語言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altLang="zh-TW" dirty="0"/>
              <a:t>3.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愛的小禮物</a:t>
            </a:r>
            <a:r>
              <a:rPr lang="en-US" dirty="0"/>
              <a:t>(Receiving gifts)</a:t>
            </a:r>
            <a:endParaRPr lang="zh-TW" altLang="en-US" dirty="0"/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不需要很貴重的禮物，重要的是，讓對方知道你在意他，物輕情義重</a:t>
            </a:r>
          </a:p>
          <a:p>
            <a:pPr lvl="0">
              <a:buNone/>
            </a:pPr>
            <a:r>
              <a:rPr lang="en-US" altLang="zh-TW" dirty="0"/>
              <a:t>4.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為對方服務</a:t>
            </a:r>
            <a:r>
              <a:rPr lang="en-US" dirty="0"/>
              <a:t>(Acts of service)</a:t>
            </a:r>
            <a:endParaRPr lang="zh-TW" altLang="en-US" dirty="0"/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不需要很複雜的服務，可能只是媽媽的一窩湯，可能是生病時候的一窩白粥，甚至是幫忙做家務，一些生活上的小事情，已經可以表達關愛之意</a:t>
            </a: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愛的語言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  Five Language of Love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altLang="zh-TW" dirty="0"/>
              <a:t>5.	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身體的接觸</a:t>
            </a:r>
            <a:r>
              <a:rPr lang="en-US" dirty="0"/>
              <a:t>(Physical touch)</a:t>
            </a:r>
            <a:endParaRPr lang="zh-TW" altLang="en-US" dirty="0"/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身體小接觸，可以是親密的擁抱、摸摸頭，也可以是朋友間的拍拍肩膀，或是擊掌，都可以讓人感受到你的心意</a:t>
            </a:r>
          </a:p>
          <a:p>
            <a:pPr>
              <a:buNone/>
            </a:pP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ACB075EC-0997-474D-8AB3-F2C01582DD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13612" y="3793232"/>
            <a:ext cx="1905000" cy="1905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AE91580B-FCD0-4DAD-B81C-6497980ECE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1238" y="3717032"/>
            <a:ext cx="1428750" cy="19812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A627C5FA-3FCF-4785-9882-4942E688574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863181"/>
            <a:ext cx="1905000" cy="1905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4955F39F-FE3E-4ED0-96D0-41C38CB1848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08176" y="3863181"/>
            <a:ext cx="1905000" cy="190500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TW" altLang="en-US" sz="4000">
                <a:latin typeface="標楷體" pitchFamily="65" charset="-120"/>
                <a:ea typeface="標楷體" pitchFamily="65" charset="-120"/>
              </a:rPr>
              <a:t>情緒智商</a:t>
            </a:r>
            <a:r>
              <a:rPr lang="zh-TW" altLang="en-US" sz="4000"/>
              <a:t> </a:t>
            </a:r>
            <a:r>
              <a:rPr lang="en-US" altLang="zh-TW" sz="4000"/>
              <a:t>(</a:t>
            </a:r>
            <a:r>
              <a:rPr lang="en-GB" altLang="zh-TW" sz="4000"/>
              <a:t>Emotional Intelligence)</a:t>
            </a:r>
            <a:br>
              <a:rPr lang="en-GB" altLang="zh-TW" sz="4000"/>
            </a:br>
            <a:endParaRPr lang="en-US" altLang="zh-TW" sz="400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Daniel Goleman’s best seller “</a:t>
            </a:r>
            <a:r>
              <a:rPr lang="en-US" altLang="zh-TW" i="1"/>
              <a:t>Emotional Intelligence</a:t>
            </a:r>
            <a:r>
              <a:rPr lang="en-US" altLang="zh-TW"/>
              <a:t>” </a:t>
            </a:r>
            <a:r>
              <a:rPr lang="en-GB" altLang="zh-TW"/>
              <a:t>in 1996</a:t>
            </a:r>
            <a:endParaRPr lang="en-US" altLang="zh-TW"/>
          </a:p>
          <a:p>
            <a:pPr eaLnBrk="1" hangingPunct="1"/>
            <a:r>
              <a:rPr lang="zh-TW" altLang="en-GB">
                <a:latin typeface="標楷體" pitchFamily="65" charset="-120"/>
                <a:ea typeface="標楷體" pitchFamily="65" charset="-120"/>
              </a:rPr>
              <a:t>源於達爾文 </a:t>
            </a:r>
            <a:r>
              <a:rPr lang="en-GB" altLang="zh-TW">
                <a:latin typeface="標楷體" pitchFamily="65" charset="-120"/>
                <a:ea typeface="標楷體" pitchFamily="65" charset="-120"/>
              </a:rPr>
              <a:t>“</a:t>
            </a:r>
            <a:r>
              <a:rPr lang="zh-TW" altLang="en-GB">
                <a:latin typeface="標楷體" pitchFamily="65" charset="-120"/>
                <a:ea typeface="標楷體" pitchFamily="65" charset="-120"/>
              </a:rPr>
              <a:t>物競天擇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、適者生存</a:t>
            </a:r>
            <a:r>
              <a:rPr lang="zh-TW" altLang="en-US"/>
              <a:t>”</a:t>
            </a:r>
          </a:p>
          <a:p>
            <a:pPr eaLnBrk="1" hangingPunct="1"/>
            <a:endParaRPr lang="en-US" altLang="zh-TW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1748" name="Picture 5" descr="Emotional Intellige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3888" y="1700213"/>
            <a:ext cx="6477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7" descr="IQmatrix 拍攝的 Emotional Master &amp; Emotional Intelligence Mind Map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22625"/>
            <a:ext cx="5148263" cy="363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 Box 8"/>
          <p:cNvSpPr txBox="1">
            <a:spLocks noChangeArrowheads="1"/>
          </p:cNvSpPr>
          <p:nvPr/>
        </p:nvSpPr>
        <p:spPr bwMode="auto">
          <a:xfrm>
            <a:off x="6300788" y="3500438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自省能力</a:t>
            </a:r>
          </a:p>
        </p:txBody>
      </p:sp>
      <p:sp>
        <p:nvSpPr>
          <p:cNvPr id="31751" name="Text Box 9"/>
          <p:cNvSpPr txBox="1">
            <a:spLocks noChangeArrowheads="1"/>
          </p:cNvSpPr>
          <p:nvPr/>
        </p:nvSpPr>
        <p:spPr bwMode="auto">
          <a:xfrm>
            <a:off x="5559425" y="3883025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情緒管理</a:t>
            </a:r>
          </a:p>
        </p:txBody>
      </p:sp>
      <p:sp>
        <p:nvSpPr>
          <p:cNvPr id="31752" name="Text Box 10"/>
          <p:cNvSpPr txBox="1">
            <a:spLocks noChangeArrowheads="1"/>
          </p:cNvSpPr>
          <p:nvPr/>
        </p:nvSpPr>
        <p:spPr bwMode="auto">
          <a:xfrm>
            <a:off x="5416550" y="4530725"/>
            <a:ext cx="292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了解別人的情緒反應</a:t>
            </a:r>
          </a:p>
        </p:txBody>
      </p:sp>
      <p:sp>
        <p:nvSpPr>
          <p:cNvPr id="31753" name="Text Box 11"/>
          <p:cNvSpPr txBox="1">
            <a:spLocks noChangeArrowheads="1"/>
          </p:cNvSpPr>
          <p:nvPr/>
        </p:nvSpPr>
        <p:spPr bwMode="auto">
          <a:xfrm>
            <a:off x="5416550" y="5106988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人際關係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="" xmlns:a16="http://schemas.microsoft.com/office/drawing/2014/main" id="{2A071EEE-962F-4642-BD70-67647B6F8A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Executive Function Training</a:t>
            </a:r>
            <a:br>
              <a:rPr lang="en-US" altLang="zh-TW" dirty="0"/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執行功能訓練課程</a:t>
            </a:r>
          </a:p>
        </p:txBody>
      </p:sp>
    </p:spTree>
    <p:extLst>
      <p:ext uri="{BB962C8B-B14F-4D97-AF65-F5344CB8AC3E}">
        <p14:creationId xmlns:p14="http://schemas.microsoft.com/office/powerpoint/2010/main" val="1461698035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28625" y="0"/>
            <a:ext cx="8229600" cy="11430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zh-TW" dirty="0">
                <a:latin typeface="Times New Roman" pitchFamily="16" charset="0"/>
                <a:ea typeface="標楷體" charset="-120"/>
              </a:rPr>
              <a:t>Reference Website</a:t>
            </a:r>
          </a:p>
        </p:txBody>
      </p:sp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285750" y="1000125"/>
            <a:ext cx="8715375" cy="4525963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www.mentalhealth-pro</a:t>
            </a:r>
            <a:r>
              <a:rPr lang="zh-TW" sz="2400" dirty="0" smtClean="0">
                <a:solidFill>
                  <a:srgbClr val="FF0000"/>
                </a:solidFill>
                <a:ea typeface="新細明體" charset="-120"/>
              </a:rPr>
              <a:t>.comThe </a:t>
            </a:r>
            <a:r>
              <a:rPr lang="zh-TW" sz="2400" dirty="0">
                <a:solidFill>
                  <a:srgbClr val="000000"/>
                </a:solidFill>
                <a:ea typeface="新細明體" charset="-120"/>
              </a:rPr>
              <a:t>Mental Health Professionals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http://www.adhd.org</a:t>
            </a:r>
            <a:r>
              <a:rPr lang="zh-TW" sz="2400" dirty="0" smtClean="0">
                <a:solidFill>
                  <a:srgbClr val="FF0000"/>
                </a:solidFill>
                <a:ea typeface="新細明體" charset="-120"/>
              </a:rPr>
              <a:t>.hkHK </a:t>
            </a:r>
            <a:r>
              <a:rPr lang="zh-TW" sz="2400" dirty="0">
                <a:solidFill>
                  <a:srgbClr val="000000"/>
                </a:solidFill>
                <a:ea typeface="新細明體" charset="-120"/>
              </a:rPr>
              <a:t>Association for AD/HD</a:t>
            </a:r>
          </a:p>
          <a:p>
            <a:pPr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www.ha.org.hk/</a:t>
            </a:r>
            <a:r>
              <a:rPr lang="zh-TW" sz="2400" dirty="0">
                <a:solidFill>
                  <a:srgbClr val="000000"/>
                </a:solidFill>
                <a:ea typeface="新細明體" charset="-120"/>
              </a:rPr>
              <a:t>eas</a:t>
            </a:r>
            <a:r>
              <a:rPr lang="zh-TW" sz="2400" dirty="0" smtClean="0">
                <a:solidFill>
                  <a:srgbClr val="000000"/>
                </a:solidFill>
                <a:ea typeface="新細明體" charset="-120"/>
              </a:rPr>
              <a:t>yE</a:t>
            </a:r>
            <a:r>
              <a:rPr lang="zh-TW" sz="2400" dirty="0">
                <a:solidFill>
                  <a:srgbClr val="000000"/>
                </a:solidFill>
                <a:ea typeface="新細明體" charset="-120"/>
              </a:rPr>
              <a:t>arly Assessment Service for Young People with Early Psychosis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http://www.heephong</a:t>
            </a:r>
            <a:r>
              <a:rPr lang="zh-TW" sz="2400" dirty="0" smtClean="0">
                <a:solidFill>
                  <a:srgbClr val="FF0000"/>
                </a:solidFill>
                <a:ea typeface="新細明體" charset="-120"/>
              </a:rPr>
              <a:t>.org</a:t>
            </a:r>
            <a:r>
              <a:rPr lang="zh-TW" sz="2400" dirty="0" smtClean="0">
                <a:solidFill>
                  <a:srgbClr val="000000"/>
                </a:solidFill>
                <a:ea typeface="標楷體" charset="-120"/>
              </a:rPr>
              <a:t>Heep </a:t>
            </a:r>
            <a:r>
              <a:rPr lang="zh-TW" sz="2400" dirty="0">
                <a:solidFill>
                  <a:srgbClr val="000000"/>
                </a:solidFill>
                <a:ea typeface="標楷體" charset="-120"/>
              </a:rPr>
              <a:t>Hong Society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http://www.hkcpsych.org</a:t>
            </a:r>
            <a:r>
              <a:rPr lang="zh-TW" sz="2400" dirty="0" smtClean="0">
                <a:solidFill>
                  <a:srgbClr val="FF0000"/>
                </a:solidFill>
                <a:ea typeface="新細明體" charset="-120"/>
              </a:rPr>
              <a:t>.hkThe </a:t>
            </a:r>
            <a:r>
              <a:rPr lang="zh-TW" sz="2400" dirty="0">
                <a:solidFill>
                  <a:srgbClr val="000000"/>
                </a:solidFill>
                <a:ea typeface="標楷體" charset="-120"/>
              </a:rPr>
              <a:t>HK College of Psychiatrists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http://www.rcpsych.ac</a:t>
            </a:r>
            <a:r>
              <a:rPr lang="zh-TW" sz="2400" dirty="0" smtClean="0">
                <a:solidFill>
                  <a:srgbClr val="FF0000"/>
                </a:solidFill>
                <a:ea typeface="新細明體" charset="-120"/>
              </a:rPr>
              <a:t>.uk</a:t>
            </a:r>
            <a:r>
              <a:rPr lang="zh-TW" sz="2400" dirty="0" smtClean="0">
                <a:solidFill>
                  <a:srgbClr val="000000"/>
                </a:solidFill>
                <a:ea typeface="新細明體" charset="-120"/>
              </a:rPr>
              <a:t>The </a:t>
            </a:r>
            <a:r>
              <a:rPr lang="zh-TW" sz="2400" dirty="0">
                <a:solidFill>
                  <a:srgbClr val="000000"/>
                </a:solidFill>
                <a:ea typeface="標楷體" charset="-120"/>
              </a:rPr>
              <a:t>Royal College of Psychiatrists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http://www.nimh.nih</a:t>
            </a:r>
            <a:r>
              <a:rPr lang="zh-TW" sz="2400" dirty="0" smtClean="0">
                <a:solidFill>
                  <a:srgbClr val="FF0000"/>
                </a:solidFill>
                <a:ea typeface="新細明體" charset="-120"/>
              </a:rPr>
              <a:t>.gov</a:t>
            </a:r>
            <a:r>
              <a:rPr lang="zh-TW" sz="2400" dirty="0" smtClean="0">
                <a:solidFill>
                  <a:srgbClr val="000000"/>
                </a:solidFill>
                <a:ea typeface="新細明體" charset="-120"/>
              </a:rPr>
              <a:t>National </a:t>
            </a:r>
            <a:r>
              <a:rPr lang="zh-TW" sz="2400" dirty="0">
                <a:solidFill>
                  <a:srgbClr val="000000"/>
                </a:solidFill>
                <a:ea typeface="新細明體" charset="-120"/>
              </a:rPr>
              <a:t>Institute of Mental Health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http://www.depression.edu</a:t>
            </a:r>
            <a:r>
              <a:rPr lang="zh-TW" sz="2400" dirty="0" smtClean="0">
                <a:solidFill>
                  <a:srgbClr val="FF0000"/>
                </a:solidFill>
                <a:ea typeface="新細明體" charset="-120"/>
              </a:rPr>
              <a:t>.hk</a:t>
            </a:r>
            <a:r>
              <a:rPr lang="zh-TW" sz="2400" dirty="0" smtClean="0">
                <a:solidFill>
                  <a:srgbClr val="000000"/>
                </a:solidFill>
                <a:ea typeface="新細明體" charset="-120"/>
              </a:rPr>
              <a:t>Little </a:t>
            </a:r>
            <a:r>
              <a:rPr lang="zh-TW" sz="2400" dirty="0">
                <a:solidFill>
                  <a:srgbClr val="000000"/>
                </a:solidFill>
                <a:ea typeface="新細明體" charset="-120"/>
              </a:rPr>
              <a:t>Prince Is Depressed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http://www.mooddisorder</a:t>
            </a:r>
            <a:r>
              <a:rPr lang="zh-TW" sz="2400" dirty="0" smtClean="0">
                <a:solidFill>
                  <a:srgbClr val="FF0000"/>
                </a:solidFill>
                <a:ea typeface="新細明體" charset="-120"/>
              </a:rPr>
              <a:t>.hk</a:t>
            </a:r>
            <a:r>
              <a:rPr lang="en-GB" altLang="zh-TW" sz="2400" dirty="0" smtClean="0">
                <a:solidFill>
                  <a:srgbClr val="000000"/>
                </a:solidFill>
                <a:ea typeface="新細明體" charset="-120"/>
              </a:rPr>
              <a:t> </a:t>
            </a:r>
            <a:r>
              <a:rPr lang="zh-TW" sz="2400" dirty="0" smtClean="0">
                <a:solidFill>
                  <a:srgbClr val="000000"/>
                </a:solidFill>
                <a:ea typeface="新細明體" charset="-120"/>
              </a:rPr>
              <a:t>HK </a:t>
            </a:r>
            <a:r>
              <a:rPr lang="zh-TW" sz="2400" dirty="0">
                <a:solidFill>
                  <a:srgbClr val="000000"/>
                </a:solidFill>
                <a:ea typeface="新細明體" charset="-120"/>
              </a:rPr>
              <a:t>Familylink Mental Health Advocacy Association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zh-TW" sz="2400" dirty="0">
                <a:solidFill>
                  <a:srgbClr val="FF0000"/>
                </a:solidFill>
                <a:ea typeface="新細明體" charset="-120"/>
              </a:rPr>
              <a:t>http://www.jmhf</a:t>
            </a:r>
            <a:r>
              <a:rPr lang="zh-TW" sz="2400" dirty="0" smtClean="0">
                <a:solidFill>
                  <a:srgbClr val="FF0000"/>
                </a:solidFill>
                <a:ea typeface="新細明體" charset="-120"/>
              </a:rPr>
              <a:t>.orgJoyful </a:t>
            </a:r>
            <a:r>
              <a:rPr lang="zh-TW" sz="2400" dirty="0">
                <a:solidFill>
                  <a:srgbClr val="000000"/>
                </a:solidFill>
                <a:ea typeface="新細明體" charset="-120"/>
              </a:rPr>
              <a:t>Mental Health Foundation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zh-TW" sz="2400" dirty="0">
              <a:solidFill>
                <a:srgbClr val="000000"/>
              </a:solidFill>
              <a:ea typeface="新細明體" charset="-120"/>
            </a:endParaRPr>
          </a:p>
          <a:p>
            <a:pPr hangingPunct="1">
              <a:lnSpc>
                <a:spcPct val="100000"/>
              </a:lnSpc>
              <a:spcBef>
                <a:spcPts val="638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zh-TW" sz="2400" dirty="0">
              <a:solidFill>
                <a:srgbClr val="000000"/>
              </a:solidFill>
              <a:ea typeface="新細明體" charset="-12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HP%20template[1]">
  <a:themeElements>
    <a:clrScheme name="MHP%20template[1]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HP%20template[1]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HP%20template[1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HP%20template[1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HP%20template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HP%20template[1]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HP%20template[1]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HP%20template[1]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HP%20template[1]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HP%20template[1]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HP%20template[1]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HP%20template[1]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HP%20template[1]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HP%20template[1]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MHP%20template[1]</Template>
  <TotalTime>1155</TotalTime>
  <Words>1693</Words>
  <Application>Microsoft Office PowerPoint</Application>
  <PresentationFormat>如螢幕大小 (4:3)</PresentationFormat>
  <Paragraphs>180</Paragraphs>
  <Slides>38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44" baseType="lpstr">
      <vt:lpstr>新細明體</vt:lpstr>
      <vt:lpstr>標楷體</vt:lpstr>
      <vt:lpstr>Arial</vt:lpstr>
      <vt:lpstr>Calibri</vt:lpstr>
      <vt:lpstr>Times New Roman</vt:lpstr>
      <vt:lpstr>MHP%20template[1]</vt:lpstr>
      <vt:lpstr>PowerPoint 簡報</vt:lpstr>
      <vt:lpstr>父母對子女的祈望</vt:lpstr>
      <vt:lpstr>父母教育子女的方法</vt:lpstr>
      <vt:lpstr>父母管教影響的因素 1</vt:lpstr>
      <vt:lpstr>父母管教影響的因素 2</vt:lpstr>
      <vt:lpstr>子女的性別影響父母的管教方式 </vt:lpstr>
      <vt:lpstr>子女的性情(Temperament) 也影響父母的管教方式 Chess &amp; Thomas (2009)</vt:lpstr>
      <vt:lpstr>隨和性情</vt:lpstr>
      <vt:lpstr>慢熱性情</vt:lpstr>
      <vt:lpstr>執拗性情 </vt:lpstr>
      <vt:lpstr>父母管教方式最主要分為四大類 </vt:lpstr>
      <vt:lpstr>獨裁父母(Authoritarian Parent) </vt:lpstr>
      <vt:lpstr>溺愛父母(Indulgent Parent)</vt:lpstr>
      <vt:lpstr>不理睬父母(Uninvolved Parent) </vt:lpstr>
      <vt:lpstr>權威父母(Authoritative Parent) </vt:lpstr>
      <vt:lpstr>Survey on Anxiety in HK (HK Mood Disorder Center)</vt:lpstr>
      <vt:lpstr>PowerPoint 簡報</vt:lpstr>
      <vt:lpstr>兒童常見的壓力</vt:lpstr>
      <vt:lpstr>PowerPoint 簡報</vt:lpstr>
      <vt:lpstr>PowerPoint 簡報</vt:lpstr>
      <vt:lpstr>PowerPoint 簡報</vt:lpstr>
      <vt:lpstr>如何處理壓力</vt:lpstr>
      <vt:lpstr>面對問題</vt:lpstr>
      <vt:lpstr>處理問題帶來的情緒</vt:lpstr>
      <vt:lpstr>改變負面思維</vt:lpstr>
      <vt:lpstr>客觀及正面的思維模式</vt:lpstr>
      <vt:lpstr>鬆弛練習1</vt:lpstr>
      <vt:lpstr>鬆弛練習2</vt:lpstr>
      <vt:lpstr>笑的力量</vt:lpstr>
      <vt:lpstr>愛的語言   Five Language of Love (Gary Chapman)</vt:lpstr>
      <vt:lpstr>愛的語言</vt:lpstr>
      <vt:lpstr>愛的語言   Five Language of Love</vt:lpstr>
      <vt:lpstr>情緒智商 (Emotional Intelligence) </vt:lpstr>
      <vt:lpstr>Executive Function Training 執行功能訓練課程</vt:lpstr>
      <vt:lpstr>PowerPoint 簡報</vt:lpstr>
      <vt:lpstr>PowerPoint 簡報</vt:lpstr>
      <vt:lpstr>PowerPoint 簡報</vt:lpstr>
      <vt:lpstr>Reference Website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Ting</dc:creator>
  <cp:lastModifiedBy>Rocco Chong</cp:lastModifiedBy>
  <cp:revision>69</cp:revision>
  <dcterms:created xsi:type="dcterms:W3CDTF">2008-05-09T16:29:39Z</dcterms:created>
  <dcterms:modified xsi:type="dcterms:W3CDTF">2019-06-28T06:53:31Z</dcterms:modified>
</cp:coreProperties>
</file>